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3447" autoAdjust="0"/>
  </p:normalViewPr>
  <p:slideViewPr>
    <p:cSldViewPr snapToGrid="0" snapToObjects="1">
      <p:cViewPr varScale="1">
        <p:scale>
          <a:sx n="63" d="100"/>
          <a:sy n="63" d="100"/>
        </p:scale>
        <p:origin x="1108"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17879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undre-Senarathna/IBM-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undre-Senarathna/IBM-Applied-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undre-Senarathna/IBM-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undre-Senarathna/IBM-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undre-Senarathna/IBM-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undre-Senarathna/IBM-Applied-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undre-Senarathna/IBM-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undre-Senarathna/IBM-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Aundre Senarathna</a:t>
            </a:r>
          </a:p>
          <a:p>
            <a:r>
              <a:rPr lang="en-US" dirty="0">
                <a:solidFill>
                  <a:schemeClr val="bg2"/>
                </a:solidFill>
                <a:latin typeface="Abadi" panose="020B0604020104020204" pitchFamily="34" charset="0"/>
                <a:ea typeface="SF Pro" pitchFamily="2" charset="0"/>
                <a:cs typeface="SF Pro" pitchFamily="2" charset="0"/>
              </a:rPr>
              <a:t>12/03/2023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212949" cy="4493725"/>
          </a:xfrm>
          <a:prstGeom prst="rect">
            <a:avLst/>
          </a:prstGeom>
        </p:spPr>
        <p:txBody>
          <a:bodyPr/>
          <a:lstStyle/>
          <a:p>
            <a:r>
              <a:rPr lang="en-US" sz="2200" dirty="0">
                <a:solidFill>
                  <a:schemeClr val="accent3">
                    <a:lumMod val="25000"/>
                  </a:schemeClr>
                </a:solidFill>
                <a:latin typeface="Abadi" panose="020B0604020104020204" pitchFamily="34" charset="0"/>
              </a:rPr>
              <a:t>Cleaning: Addressed missing values and removed duplicates. Ensured dataset accuracy by correcting inaccuracies.</a:t>
            </a:r>
          </a:p>
          <a:p>
            <a:r>
              <a:rPr lang="en-US" sz="2200" dirty="0">
                <a:solidFill>
                  <a:schemeClr val="accent3">
                    <a:lumMod val="25000"/>
                  </a:schemeClr>
                </a:solidFill>
                <a:latin typeface="Abadi" panose="020B0604020104020204" pitchFamily="34" charset="0"/>
              </a:rPr>
              <a:t>Transformation: Standardized data types for consistency. Prepared variables for machine learning compatibility.</a:t>
            </a:r>
          </a:p>
          <a:p>
            <a:r>
              <a:rPr lang="en-US" sz="2200" dirty="0">
                <a:solidFill>
                  <a:schemeClr val="accent3">
                    <a:lumMod val="25000"/>
                  </a:schemeClr>
                </a:solidFill>
                <a:latin typeface="Abadi" panose="020B0604020104020204" pitchFamily="34" charset="0"/>
              </a:rPr>
              <a:t>Feature Engineering: Created new features to enhance predictive power.</a:t>
            </a:r>
          </a:p>
          <a:p>
            <a:r>
              <a:rPr lang="en-US" sz="2200" dirty="0">
                <a:solidFill>
                  <a:schemeClr val="accent3">
                    <a:lumMod val="25000"/>
                  </a:schemeClr>
                </a:solidFill>
                <a:latin typeface="Abadi" panose="020B0604020104020204" pitchFamily="34" charset="0"/>
              </a:rPr>
              <a:t>Outlier Handling: Identified and addressed outliers to prevent bias.</a:t>
            </a:r>
          </a:p>
          <a:p>
            <a:r>
              <a:rPr lang="en-US" sz="2200" dirty="0">
                <a:solidFill>
                  <a:schemeClr val="accent3">
                    <a:lumMod val="25000"/>
                  </a:schemeClr>
                </a:solidFill>
                <a:latin typeface="Abadi" panose="020B0604020104020204" pitchFamily="34" charset="0"/>
              </a:rPr>
              <a:t>Data Splitting: Segregated data for effective machine learning training.</a:t>
            </a:r>
            <a:endParaRPr lang="en-US" dirty="0"/>
          </a:p>
          <a:p>
            <a:r>
              <a:rPr lang="en-US" dirty="0">
                <a:hlinkClick r:id="rId3"/>
              </a:rPr>
              <a:t>https://github.com/Aundre-Senarathna/IBM-Applied-Data-Science-Capstone/blob/main/labs-jupyter-spacex-Data%20wrangling.ipynb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280" y="1290320"/>
            <a:ext cx="10515600" cy="5029030"/>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Predictive insights into successful landings.</a:t>
            </a:r>
          </a:p>
          <a:p>
            <a:pPr>
              <a:lnSpc>
                <a:spcPct val="100000"/>
              </a:lnSpc>
              <a:spcBef>
                <a:spcPts val="1400"/>
              </a:spcBef>
            </a:pPr>
            <a:r>
              <a:rPr lang="en-US" sz="2200" dirty="0">
                <a:solidFill>
                  <a:schemeClr val="accent3">
                    <a:lumMod val="25000"/>
                  </a:schemeClr>
                </a:solidFill>
                <a:latin typeface="Abadi"/>
              </a:rPr>
              <a:t>Launch Site Analysis: Scatter plots revealing success patterns at each site.</a:t>
            </a:r>
          </a:p>
          <a:p>
            <a:pPr>
              <a:lnSpc>
                <a:spcPct val="100000"/>
              </a:lnSpc>
              <a:spcBef>
                <a:spcPts val="1400"/>
              </a:spcBef>
            </a:pPr>
            <a:r>
              <a:rPr lang="en-US" sz="2200" dirty="0">
                <a:solidFill>
                  <a:schemeClr val="accent3">
                    <a:lumMod val="25000"/>
                  </a:schemeClr>
                </a:solidFill>
                <a:latin typeface="Abadi"/>
              </a:rPr>
              <a:t>Payload vs. Orbit: Identification of landing success patterns for different payloads.</a:t>
            </a:r>
          </a:p>
          <a:p>
            <a:pPr>
              <a:lnSpc>
                <a:spcPct val="100000"/>
              </a:lnSpc>
              <a:spcBef>
                <a:spcPts val="1400"/>
              </a:spcBef>
            </a:pPr>
            <a:r>
              <a:rPr lang="en-US" sz="2200" dirty="0">
                <a:solidFill>
                  <a:schemeClr val="accent3">
                    <a:lumMod val="25000"/>
                  </a:schemeClr>
                </a:solidFill>
                <a:latin typeface="Abadi"/>
              </a:rPr>
              <a:t>Orbit Success Rate: Bar chart depicting success rates for each orbit type.</a:t>
            </a:r>
          </a:p>
          <a:p>
            <a:pPr>
              <a:lnSpc>
                <a:spcPct val="100000"/>
              </a:lnSpc>
              <a:spcBef>
                <a:spcPts val="1400"/>
              </a:spcBef>
            </a:pP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Type: Scatter plots exploring flight number relationships in different orbits.</a:t>
            </a:r>
          </a:p>
          <a:p>
            <a:pPr>
              <a:lnSpc>
                <a:spcPct val="100000"/>
              </a:lnSpc>
              <a:spcBef>
                <a:spcPts val="1400"/>
              </a:spcBef>
            </a:pPr>
            <a:r>
              <a:rPr lang="en-US" sz="2200" dirty="0">
                <a:solidFill>
                  <a:schemeClr val="accent3">
                    <a:lumMod val="25000"/>
                  </a:schemeClr>
                </a:solidFill>
                <a:latin typeface="Abadi"/>
              </a:rPr>
              <a:t>Payload vs. Orbit Type: Analysis of payload success rates in various orbits.</a:t>
            </a:r>
          </a:p>
          <a:p>
            <a:pPr>
              <a:lnSpc>
                <a:spcPct val="100000"/>
              </a:lnSpc>
              <a:spcBef>
                <a:spcPts val="1400"/>
              </a:spcBef>
            </a:pPr>
            <a:r>
              <a:rPr lang="en-US" sz="2200" dirty="0">
                <a:solidFill>
                  <a:schemeClr val="accent3">
                    <a:lumMod val="25000"/>
                  </a:schemeClr>
                </a:solidFill>
                <a:latin typeface="Abadi"/>
              </a:rPr>
              <a:t>Yearly Success Trend: Line chart showcasing the average launch success trend over the years.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https://github.com/Aundre-Senarathna/IBM-Applied-Data-Science-Capstone/blob/main/jupyter-labs-eda-dataviz.ipynb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6080" y="1320799"/>
            <a:ext cx="11379200" cy="5293361"/>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Display the names of unique launch sites in the space mission.</a:t>
            </a:r>
          </a:p>
          <a:p>
            <a:pPr>
              <a:lnSpc>
                <a:spcPct val="100000"/>
              </a:lnSpc>
              <a:spcBef>
                <a:spcPts val="1400"/>
              </a:spcBef>
            </a:pPr>
            <a:r>
              <a:rPr lang="en-US" sz="1600" dirty="0">
                <a:solidFill>
                  <a:schemeClr val="accent3">
                    <a:lumMod val="25000"/>
                  </a:schemeClr>
                </a:solidFill>
                <a:latin typeface="Abadi"/>
              </a:rPr>
              <a:t>Display 5 records where launch sites begin with the string 'CCA'.</a:t>
            </a:r>
          </a:p>
          <a:p>
            <a:pPr>
              <a:lnSpc>
                <a:spcPct val="100000"/>
              </a:lnSpc>
              <a:spcBef>
                <a:spcPts val="1400"/>
              </a:spcBef>
            </a:pPr>
            <a:r>
              <a:rPr lang="en-US" sz="1600" dirty="0">
                <a:solidFill>
                  <a:schemeClr val="accent3">
                    <a:lumMod val="25000"/>
                  </a:schemeClr>
                </a:solidFill>
                <a:latin typeface="Abadi"/>
              </a:rPr>
              <a:t>Display the total payload mass carried by boosters launched by NASA (CRS).</a:t>
            </a:r>
          </a:p>
          <a:p>
            <a:pPr>
              <a:lnSpc>
                <a:spcPct val="100000"/>
              </a:lnSpc>
              <a:spcBef>
                <a:spcPts val="1400"/>
              </a:spcBef>
            </a:pPr>
            <a:r>
              <a:rPr lang="en-US" sz="1600" dirty="0">
                <a:solidFill>
                  <a:schemeClr val="accent3">
                    <a:lumMod val="25000"/>
                  </a:schemeClr>
                </a:solidFill>
                <a:latin typeface="Abadi"/>
              </a:rPr>
              <a:t>Display average payload mass carried by booster version F9 v1.1.</a:t>
            </a:r>
          </a:p>
          <a:p>
            <a:pPr>
              <a:lnSpc>
                <a:spcPct val="100000"/>
              </a:lnSpc>
              <a:spcBef>
                <a:spcPts val="1400"/>
              </a:spcBef>
            </a:pPr>
            <a:r>
              <a:rPr lang="en-US" sz="1600" dirty="0">
                <a:solidFill>
                  <a:schemeClr val="accent3">
                    <a:lumMod val="25000"/>
                  </a:schemeClr>
                </a:solidFill>
                <a:latin typeface="Abadi"/>
              </a:rPr>
              <a:t>List the date when the first successful landing outcome in ground pad was achieved.</a:t>
            </a:r>
          </a:p>
          <a:p>
            <a:pPr>
              <a:lnSpc>
                <a:spcPct val="100000"/>
              </a:lnSpc>
              <a:spcBef>
                <a:spcPts val="1400"/>
              </a:spcBef>
            </a:pPr>
            <a:r>
              <a:rPr lang="en-US" sz="1600" dirty="0">
                <a:solidFill>
                  <a:schemeClr val="accent3">
                    <a:lumMod val="25000"/>
                  </a:schemeClr>
                </a:solidFill>
                <a:latin typeface="Abadi"/>
              </a:rPr>
              <a:t>List the names of the boosters which have success in drone ship and have payload mass greater than 4000 but less than 6000.</a:t>
            </a:r>
          </a:p>
          <a:p>
            <a:pPr>
              <a:lnSpc>
                <a:spcPct val="100000"/>
              </a:lnSpc>
              <a:spcBef>
                <a:spcPts val="1400"/>
              </a:spcBef>
            </a:pPr>
            <a:r>
              <a:rPr lang="en-US" sz="1600" dirty="0">
                <a:solidFill>
                  <a:schemeClr val="accent3">
                    <a:lumMod val="25000"/>
                  </a:schemeClr>
                </a:solidFill>
                <a:latin typeface="Abadi"/>
              </a:rPr>
              <a:t>List the total number of successful and failure mission outcomes.</a:t>
            </a:r>
          </a:p>
          <a:p>
            <a:pPr>
              <a:lnSpc>
                <a:spcPct val="100000"/>
              </a:lnSpc>
              <a:spcBef>
                <a:spcPts val="1400"/>
              </a:spcBef>
            </a:pPr>
            <a:r>
              <a:rPr lang="en-US" sz="1600" dirty="0">
                <a:solidFill>
                  <a:schemeClr val="accent3">
                    <a:lumMod val="25000"/>
                  </a:schemeClr>
                </a:solidFill>
                <a:latin typeface="Abadi"/>
              </a:rPr>
              <a:t>List the names of the </a:t>
            </a:r>
            <a:r>
              <a:rPr lang="en-US" sz="1600" dirty="0" err="1">
                <a:solidFill>
                  <a:schemeClr val="accent3">
                    <a:lumMod val="25000"/>
                  </a:schemeClr>
                </a:solidFill>
                <a:latin typeface="Abadi"/>
              </a:rPr>
              <a:t>booster_versions</a:t>
            </a:r>
            <a:r>
              <a:rPr lang="en-US" sz="1600" dirty="0">
                <a:solidFill>
                  <a:schemeClr val="accent3">
                    <a:lumMod val="25000"/>
                  </a:schemeClr>
                </a:solidFill>
                <a:latin typeface="Abadi"/>
              </a:rPr>
              <a:t> which have carried the maximum payload mass. Use a subquery.</a:t>
            </a:r>
          </a:p>
          <a:p>
            <a:pPr>
              <a:lnSpc>
                <a:spcPct val="100000"/>
              </a:lnSpc>
              <a:spcBef>
                <a:spcPts val="1400"/>
              </a:spcBef>
            </a:pPr>
            <a:r>
              <a:rPr lang="en-US" sz="1600" dirty="0">
                <a:solidFill>
                  <a:schemeClr val="accent3">
                    <a:lumMod val="25000"/>
                  </a:schemeClr>
                </a:solidFill>
                <a:latin typeface="Abadi"/>
              </a:rPr>
              <a:t>List the records which will display the month names, failure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in drone ship, booster versions, </a:t>
            </a:r>
            <a:r>
              <a:rPr lang="en-US" sz="1600" dirty="0" err="1">
                <a:solidFill>
                  <a:schemeClr val="accent3">
                    <a:lumMod val="25000"/>
                  </a:schemeClr>
                </a:solidFill>
                <a:latin typeface="Abadi"/>
              </a:rPr>
              <a:t>launch_site</a:t>
            </a:r>
            <a:r>
              <a:rPr lang="en-US" sz="1600" dirty="0">
                <a:solidFill>
                  <a:schemeClr val="accent3">
                    <a:lumMod val="25000"/>
                  </a:schemeClr>
                </a:solidFill>
                <a:latin typeface="Abadi"/>
              </a:rPr>
              <a:t> for the months in year 2015.</a:t>
            </a:r>
          </a:p>
          <a:p>
            <a:pPr>
              <a:lnSpc>
                <a:spcPct val="100000"/>
              </a:lnSpc>
              <a:spcBef>
                <a:spcPts val="1400"/>
              </a:spcBef>
            </a:pPr>
            <a:r>
              <a:rPr lang="en-US" sz="1600" dirty="0">
                <a:solidFill>
                  <a:schemeClr val="accent3">
                    <a:lumMod val="25000"/>
                  </a:schemeClr>
                </a:solidFill>
                <a:latin typeface="Abadi"/>
              </a:rPr>
              <a:t>Rank the count of landing outcomes (such as Failure (drone ship) or Success (ground pad)) between the date 2010-06-04 and 2017-03-20, in descending order.</a:t>
            </a:r>
          </a:p>
          <a:p>
            <a:r>
              <a:rPr lang="en-US" sz="1600" dirty="0">
                <a:hlinkClick r:id="rId3"/>
              </a:rPr>
              <a:t>https://github.com/Aundre-Senarathna/IBM-Applied-Data-Science-Capstone/blob/main/jupyter-labs-eda-sql-coursera_sqllite.ipynb</a:t>
            </a:r>
            <a:endParaRPr lang="en-US" sz="1600" dirty="0"/>
          </a:p>
          <a:p>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Visualized the locations of all launch sites on the map, providing an overview of their geographical distribution.</a:t>
            </a:r>
          </a:p>
          <a:p>
            <a:pPr>
              <a:lnSpc>
                <a:spcPct val="100000"/>
              </a:lnSpc>
              <a:spcBef>
                <a:spcPts val="1400"/>
              </a:spcBef>
            </a:pPr>
            <a:r>
              <a:rPr lang="en-US" sz="2200" dirty="0">
                <a:solidFill>
                  <a:schemeClr val="accent3">
                    <a:lumMod val="25000"/>
                  </a:schemeClr>
                </a:solidFill>
                <a:latin typeface="Abadi" panose="020B0604020104020204" pitchFamily="34" charset="0"/>
              </a:rPr>
              <a:t>Highlighted successful launches with green markers and failed launches with red markers, providing a quick visual representation of success rates at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Explored the proximity of launch sites to various points of interest (coastline, city, railway, highway).</a:t>
            </a:r>
          </a:p>
          <a:p>
            <a:pPr>
              <a:lnSpc>
                <a:spcPct val="100000"/>
              </a:lnSpc>
              <a:spcBef>
                <a:spcPts val="1400"/>
              </a:spcBef>
            </a:pPr>
            <a:r>
              <a:rPr lang="en-US" sz="2200" dirty="0">
                <a:solidFill>
                  <a:schemeClr val="accent3">
                    <a:lumMod val="25000"/>
                  </a:schemeClr>
                </a:solidFill>
                <a:latin typeface="Abadi" panose="020B0604020104020204" pitchFamily="34" charset="0"/>
              </a:rPr>
              <a:t>Calculated and displayed distances between launch sites and these points, allowing for analysis of spatial relationships.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https://github.com/Aundre-Senarathna/IBM-Applied-Data-Science-Capstone/blob/main/lab_jupyter_launch_site_location.ipynb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3680" y="1280160"/>
            <a:ext cx="11826240" cy="5425440"/>
          </a:xfrm>
          <a:prstGeom prst="rect">
            <a:avLst/>
          </a:prstGeom>
        </p:spPr>
        <p:txBody>
          <a:bodyPr vert="horz" lIns="91440" tIns="45720" rIns="91440" bIns="45720" rtlCol="0" anchor="t">
            <a:normAutofit fontScale="850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 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Select a launch site for focused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Users can choose a specific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Visualize launch outcomes distribution for the selected site.</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Dynamically updates based on the chosen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Filter launches by payload mass ranges.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Users can set payload mass filters.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Success-Payload Scatter Chart: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Explore the relationship between payload mass and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Updates based on launch site and payload mass </a:t>
            </a:r>
            <a:r>
              <a:rPr lang="en-US" sz="1800" dirty="0" err="1">
                <a:solidFill>
                  <a:schemeClr val="accent3">
                    <a:lumMod val="25000"/>
                  </a:schemeClr>
                </a:solidFill>
                <a:latin typeface="Abadi" panose="020B0604020104020204" pitchFamily="34" charset="0"/>
              </a:rPr>
              <a:t>range.Add</a:t>
            </a:r>
            <a:r>
              <a:rPr lang="en-US" sz="1800" dirty="0">
                <a:solidFill>
                  <a:schemeClr val="accent3">
                    <a:lumMod val="25000"/>
                  </a:schemeClr>
                </a:solidFill>
                <a:latin typeface="Abadi" panose="020B0604020104020204" pitchFamily="34" charset="0"/>
              </a:rPr>
              <a:t> the GitHub URL of your completed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lab,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https://github.com/Aundre-Senarathna/IBM-Applied-Data-Science-Capstone/blob/main/spacex_dash_app.py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Data Splitting into training and testing sets, training the models using classification models such as logistic regression, Support Vector Machines (SVM), K Nearest Neighbor and Decision Trees carrying out hyperparameter tuning and model evaluation.</a:t>
            </a:r>
          </a:p>
          <a:p>
            <a:r>
              <a:rPr lang="en-US" dirty="0">
                <a:hlinkClick r:id="rId3"/>
              </a:rPr>
              <a:t>https://github.com/Aundre-Senarathna/IBM-Applied-Data-Science-Capstone/blob/main/SpaceX_Machine_Learning_Prediction_Part_5.jupyterlite.ipynb</a:t>
            </a:r>
            <a:endParaRPr lang="en-US" dirty="0"/>
          </a:p>
          <a:p>
            <a:endParaRPr lang="en-US"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96230"/>
            <a:ext cx="4580788" cy="48231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VAFB SLC 4E seems to have a better success rate as flight numbers increase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ADE9E60-6207-D005-E49D-469E2A04DE2B}"/>
              </a:ext>
            </a:extLst>
          </p:cNvPr>
          <p:cNvPicPr>
            <a:picLocks noChangeAspect="1"/>
          </p:cNvPicPr>
          <p:nvPr/>
        </p:nvPicPr>
        <p:blipFill>
          <a:blip r:embed="rId3"/>
          <a:stretch>
            <a:fillRect/>
          </a:stretch>
        </p:blipFill>
        <p:spPr>
          <a:xfrm>
            <a:off x="5821578" y="1496230"/>
            <a:ext cx="5296408" cy="434577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40D2635-FB76-58A4-9DFA-F682D02E42DA}"/>
              </a:ext>
            </a:extLst>
          </p:cNvPr>
          <p:cNvPicPr>
            <a:picLocks noChangeAspect="1"/>
          </p:cNvPicPr>
          <p:nvPr/>
        </p:nvPicPr>
        <p:blipFill>
          <a:blip r:embed="rId3"/>
          <a:stretch>
            <a:fillRect/>
          </a:stretch>
        </p:blipFill>
        <p:spPr>
          <a:xfrm>
            <a:off x="5148453" y="1832218"/>
            <a:ext cx="6309519" cy="40491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296886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ES-LI, GEO, HEO and SSO has success rate of 100%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423E127-599A-717B-A4CE-42D0AAA5B52E}"/>
              </a:ext>
            </a:extLst>
          </p:cNvPr>
          <p:cNvPicPr>
            <a:picLocks noChangeAspect="1"/>
          </p:cNvPicPr>
          <p:nvPr/>
        </p:nvPicPr>
        <p:blipFill>
          <a:blip r:embed="rId3"/>
          <a:stretch>
            <a:fillRect/>
          </a:stretch>
        </p:blipFill>
        <p:spPr>
          <a:xfrm>
            <a:off x="3961309" y="1657257"/>
            <a:ext cx="8032063" cy="436831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7F9FF99-1EA9-5AF9-BADF-AD54D71CDCC3}"/>
              </a:ext>
            </a:extLst>
          </p:cNvPr>
          <p:cNvPicPr>
            <a:picLocks noChangeAspect="1"/>
          </p:cNvPicPr>
          <p:nvPr/>
        </p:nvPicPr>
        <p:blipFill>
          <a:blip r:embed="rId3"/>
          <a:stretch>
            <a:fillRect/>
          </a:stretch>
        </p:blipFill>
        <p:spPr>
          <a:xfrm>
            <a:off x="4592611" y="1342513"/>
            <a:ext cx="6693000" cy="46830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4139184-BC2A-9C6A-92DA-44C4B6315386}"/>
              </a:ext>
            </a:extLst>
          </p:cNvPr>
          <p:cNvPicPr>
            <a:picLocks noChangeAspect="1"/>
          </p:cNvPicPr>
          <p:nvPr/>
        </p:nvPicPr>
        <p:blipFill>
          <a:blip r:embed="rId3"/>
          <a:stretch>
            <a:fillRect/>
          </a:stretch>
        </p:blipFill>
        <p:spPr>
          <a:xfrm>
            <a:off x="4819247" y="1442720"/>
            <a:ext cx="6606449" cy="458285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3981"/>
            <a:ext cx="10687961" cy="79137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2017 (stable in 2014) and after 2015 it started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6A3DF3A-6297-433E-1475-C928DD93261D}"/>
              </a:ext>
            </a:extLst>
          </p:cNvPr>
          <p:cNvPicPr>
            <a:picLocks noChangeAspect="1"/>
          </p:cNvPicPr>
          <p:nvPr/>
        </p:nvPicPr>
        <p:blipFill>
          <a:blip r:embed="rId3"/>
          <a:stretch>
            <a:fillRect/>
          </a:stretch>
        </p:blipFill>
        <p:spPr>
          <a:xfrm>
            <a:off x="1428221" y="2164080"/>
            <a:ext cx="8658151" cy="455096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2C39A2CF-6B6D-2CB8-6F50-E217CC29533C}"/>
              </a:ext>
            </a:extLst>
          </p:cNvPr>
          <p:cNvPicPr>
            <a:picLocks noGrp="1" noChangeAspect="1"/>
          </p:cNvPicPr>
          <p:nvPr>
            <p:ph idx="4294967295"/>
          </p:nvPr>
        </p:nvPicPr>
        <p:blipFill>
          <a:blip r:embed="rId3"/>
          <a:stretch>
            <a:fillRect/>
          </a:stretch>
        </p:blipFill>
        <p:spPr>
          <a:xfrm>
            <a:off x="2263530" y="1327470"/>
            <a:ext cx="6199750" cy="5099741"/>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8" name="Content Placeholder 7">
            <a:extLst>
              <a:ext uri="{FF2B5EF4-FFF2-40B4-BE49-F238E27FC236}">
                <a16:creationId xmlns:a16="http://schemas.microsoft.com/office/drawing/2014/main" id="{B41D5277-CF69-20B4-B772-8F99F6E1797E}"/>
              </a:ext>
            </a:extLst>
          </p:cNvPr>
          <p:cNvPicPr>
            <a:picLocks noGrp="1" noChangeAspect="1"/>
          </p:cNvPicPr>
          <p:nvPr>
            <p:ph idx="4294967295"/>
          </p:nvPr>
        </p:nvPicPr>
        <p:blipFill>
          <a:blip r:embed="rId3"/>
          <a:stretch>
            <a:fillRect/>
          </a:stretch>
        </p:blipFill>
        <p:spPr>
          <a:xfrm>
            <a:off x="734028" y="1531848"/>
            <a:ext cx="10064490" cy="4493725"/>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2A538238-9137-0278-A66C-60DF18B39D48}"/>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1F1A8B18-A9C0-7532-FD74-3DC62145AB79}"/>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790363C2-D37B-513A-0BCA-322A534B1D3D}"/>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0B4857F3-A2F5-7A66-FF72-A2284CB553EC}"/>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37360"/>
            <a:ext cx="9272217" cy="428821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gathered from multiple sources, such as APIs and via web scraping, next the data was preprocessed to conduct EDA, visualize and predict whether the Falcon 9 first stage would land successfully using classification ML models such as Logistic Regression, SVM, KNN and decision trees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success rates: CCAFS LC-40, has a success rate of 60 %, while KSC LC-39A and VAFB SLC 4E has a success rate of 77%.</a:t>
            </a:r>
          </a:p>
          <a:p>
            <a:pPr lvl="1">
              <a:lnSpc>
                <a:spcPct val="100000"/>
              </a:lnSpc>
              <a:spcBef>
                <a:spcPts val="1400"/>
              </a:spcBef>
            </a:pPr>
            <a:r>
              <a:rPr lang="en-US" sz="1800" dirty="0">
                <a:solidFill>
                  <a:schemeClr val="accent3">
                    <a:lumMod val="25000"/>
                  </a:schemeClr>
                </a:solidFill>
                <a:latin typeface="Abadi" panose="020B0604020104020204" pitchFamily="34" charset="0"/>
              </a:rPr>
              <a:t>for the VAFB-SLC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there are no rockets launched for </a:t>
            </a:r>
            <a:r>
              <a:rPr lang="en-US" sz="1800" dirty="0" err="1">
                <a:solidFill>
                  <a:schemeClr val="accent3">
                    <a:lumMod val="25000"/>
                  </a:schemeClr>
                </a:solidFill>
                <a:latin typeface="Abadi" panose="020B0604020104020204" pitchFamily="34" charset="0"/>
              </a:rPr>
              <a:t>heavypayload</a:t>
            </a:r>
            <a:r>
              <a:rPr lang="en-US" sz="1800" dirty="0">
                <a:solidFill>
                  <a:schemeClr val="accent3">
                    <a:lumMod val="25000"/>
                  </a:schemeClr>
                </a:solidFill>
                <a:latin typeface="Abadi" panose="020B0604020104020204" pitchFamily="34" charset="0"/>
              </a:rPr>
              <a:t> mass(greater than 10000)</a:t>
            </a:r>
          </a:p>
          <a:p>
            <a:pPr lvl="1">
              <a:lnSpc>
                <a:spcPct val="100000"/>
              </a:lnSpc>
              <a:spcBef>
                <a:spcPts val="1400"/>
              </a:spcBef>
            </a:pPr>
            <a:r>
              <a:rPr lang="en-US" sz="1800" dirty="0">
                <a:solidFill>
                  <a:schemeClr val="accent3">
                    <a:lumMod val="25000"/>
                  </a:schemeClr>
                </a:solidFill>
                <a:latin typeface="Abadi" panose="020B0604020104020204" pitchFamily="34" charset="0"/>
              </a:rPr>
              <a:t>LEO orbit the Success appears related to the number of flights; on the other hand, there seems to be no relationship between flight number when in GTO orbit.</a:t>
            </a:r>
          </a:p>
          <a:p>
            <a:pPr lvl="1">
              <a:lnSpc>
                <a:spcPct val="100000"/>
              </a:lnSpc>
              <a:spcBef>
                <a:spcPts val="1400"/>
              </a:spcBef>
            </a:pPr>
            <a:r>
              <a:rPr lang="en-US" sz="1800" dirty="0">
                <a:solidFill>
                  <a:schemeClr val="accent3">
                    <a:lumMod val="25000"/>
                  </a:schemeClr>
                </a:solidFill>
                <a:latin typeface="Abadi" panose="020B0604020104020204" pitchFamily="34" charset="0"/>
              </a:rPr>
              <a:t> Success rate since 2013 kept increasing till 2017 (stable in 2014) and after 2015 it started increasing.</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had a test accuracy of 83% in predicting whether the Falcon 9 first stage would land successfully</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9A315F2C-1260-2B1E-09ED-4CC84C1D213B}"/>
              </a:ext>
            </a:extLst>
          </p:cNvPr>
          <p:cNvPicPr>
            <a:picLocks noGrp="1" noChangeAspect="1"/>
          </p:cNvPicPr>
          <p:nvPr>
            <p:ph idx="4294967295"/>
          </p:nvPr>
        </p:nvPicPr>
        <p:blipFill>
          <a:blip r:embed="rId3"/>
          <a:stretch>
            <a:fillRect/>
          </a:stretch>
        </p:blipFill>
        <p:spPr>
          <a:xfrm>
            <a:off x="770011" y="1452880"/>
            <a:ext cx="8363829" cy="4785359"/>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71BA0646-8D8F-D371-5F8F-CA54B909871A}"/>
              </a:ext>
            </a:extLst>
          </p:cNvPr>
          <p:cNvPicPr>
            <a:picLocks noGrp="1" noChangeAspect="1"/>
          </p:cNvPicPr>
          <p:nvPr>
            <p:ph idx="4294967295"/>
          </p:nvPr>
        </p:nvPicPr>
        <p:blipFill>
          <a:blip r:embed="rId3"/>
          <a:stretch>
            <a:fillRect/>
          </a:stretch>
        </p:blipFill>
        <p:spPr>
          <a:xfrm>
            <a:off x="840000" y="1392930"/>
            <a:ext cx="10375621" cy="4632643"/>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F5BB308E-0269-589D-1D71-9F98470B8F50}"/>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53923182-AE22-C1DF-2879-70CB3F74C110}"/>
              </a:ext>
            </a:extLst>
          </p:cNvPr>
          <p:cNvPicPr>
            <a:picLocks noGrp="1" noChangeAspect="1"/>
          </p:cNvPicPr>
          <p:nvPr>
            <p:ph idx="4294967295"/>
          </p:nvPr>
        </p:nvPicPr>
        <p:blipFill>
          <a:blip r:embed="rId3"/>
          <a:stretch>
            <a:fillRect/>
          </a:stretch>
        </p:blipFill>
        <p:spPr>
          <a:xfrm>
            <a:off x="770010" y="1402080"/>
            <a:ext cx="10263750" cy="4825454"/>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65554DA8-622B-ABCD-AF4A-A45B9AD98E3C}"/>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35591EB1-3226-B5C7-53E0-FC98D9ABF3D2}"/>
              </a:ext>
            </a:extLst>
          </p:cNvPr>
          <p:cNvPicPr>
            <a:picLocks noChangeAspect="1"/>
          </p:cNvPicPr>
          <p:nvPr/>
        </p:nvPicPr>
        <p:blipFill>
          <a:blip r:embed="rId3"/>
          <a:stretch>
            <a:fillRect/>
          </a:stretch>
        </p:blipFill>
        <p:spPr>
          <a:xfrm>
            <a:off x="315889" y="1765897"/>
            <a:ext cx="5975657" cy="3581478"/>
          </a:xfrm>
          <a:prstGeom prst="rect">
            <a:avLst/>
          </a:prstGeom>
        </p:spPr>
      </p:pic>
      <p:pic>
        <p:nvPicPr>
          <p:cNvPr id="7" name="Picture 6">
            <a:extLst>
              <a:ext uri="{FF2B5EF4-FFF2-40B4-BE49-F238E27FC236}">
                <a16:creationId xmlns:a16="http://schemas.microsoft.com/office/drawing/2014/main" id="{05573B2A-C250-1CA6-2239-706B20CFF106}"/>
              </a:ext>
            </a:extLst>
          </p:cNvPr>
          <p:cNvPicPr>
            <a:picLocks noChangeAspect="1"/>
          </p:cNvPicPr>
          <p:nvPr/>
        </p:nvPicPr>
        <p:blipFill>
          <a:blip r:embed="rId4"/>
          <a:stretch>
            <a:fillRect/>
          </a:stretch>
        </p:blipFill>
        <p:spPr>
          <a:xfrm>
            <a:off x="5726943" y="1825626"/>
            <a:ext cx="5975657" cy="35217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D6484301-269B-73AF-58D1-16DF680E567B}"/>
              </a:ext>
            </a:extLst>
          </p:cNvPr>
          <p:cNvPicPr>
            <a:picLocks noGrp="1" noChangeAspect="1"/>
          </p:cNvPicPr>
          <p:nvPr>
            <p:ph idx="4294967295"/>
          </p:nvPr>
        </p:nvPicPr>
        <p:blipFill>
          <a:blip r:embed="rId3"/>
          <a:stretch>
            <a:fillRect/>
          </a:stretch>
        </p:blipFill>
        <p:spPr>
          <a:xfrm>
            <a:off x="770010" y="1690688"/>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success count for all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7" name="Picture 6">
            <a:extLst>
              <a:ext uri="{FF2B5EF4-FFF2-40B4-BE49-F238E27FC236}">
                <a16:creationId xmlns:a16="http://schemas.microsoft.com/office/drawing/2014/main" id="{D7D3C365-BADC-D95D-565B-E8F71159718E}"/>
              </a:ext>
            </a:extLst>
          </p:cNvPr>
          <p:cNvPicPr>
            <a:picLocks noChangeAspect="1"/>
          </p:cNvPicPr>
          <p:nvPr/>
        </p:nvPicPr>
        <p:blipFill>
          <a:blip r:embed="rId3"/>
          <a:stretch>
            <a:fillRect/>
          </a:stretch>
        </p:blipFill>
        <p:spPr>
          <a:xfrm>
            <a:off x="770011" y="2575060"/>
            <a:ext cx="8045863" cy="35561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29920" y="1493520"/>
            <a:ext cx="10728262" cy="48258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SpaceX's Falcon 9 rocket revolutionized space travel by incorporating reusable first stages, drastically reducing launch costs. The ability to predict the success of the first stage landing is pivotal in determining the overall launch cost and competitiveness in the market.</a:t>
            </a:r>
          </a:p>
          <a:p>
            <a:pPr>
              <a:spcBef>
                <a:spcPts val="1400"/>
              </a:spcBef>
            </a:pPr>
            <a:r>
              <a:rPr lang="en-US" sz="2200" b="1" dirty="0">
                <a:solidFill>
                  <a:schemeClr val="accent3">
                    <a:lumMod val="25000"/>
                  </a:schemeClr>
                </a:solidFill>
                <a:latin typeface="Abadi" panose="020B0604020104020204" pitchFamily="34" charset="0"/>
              </a:rPr>
              <a:t>Objective: </a:t>
            </a:r>
            <a:r>
              <a:rPr lang="en-US" sz="2200" dirty="0">
                <a:solidFill>
                  <a:schemeClr val="accent3">
                    <a:lumMod val="25000"/>
                  </a:schemeClr>
                </a:solidFill>
                <a:latin typeface="Abadi" panose="020B0604020104020204" pitchFamily="34" charset="0"/>
              </a:rPr>
              <a:t>Develop a predictive model to determine if the Falcon 9 first stage will land successfully.</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Cost Efficiency: The cost of a launch is significantly influenced by the successful recovery of the first stage. Predicting landing outcomes allows for accurate cost estimations, providing a competitive edge in the industry.</a:t>
            </a:r>
          </a:p>
          <a:p>
            <a:pPr lvl="1">
              <a:spcBef>
                <a:spcPts val="1400"/>
              </a:spcBef>
            </a:pPr>
            <a:r>
              <a:rPr lang="en-US" sz="1800" dirty="0">
                <a:solidFill>
                  <a:schemeClr val="accent3">
                    <a:lumMod val="25000"/>
                  </a:schemeClr>
                </a:solidFill>
                <a:latin typeface="Abadi" panose="020B0604020104020204" pitchFamily="34" charset="0"/>
              </a:rPr>
              <a:t>Market Competition: In a landscape where other providers incur higher launch costs, predicting landing success becomes a strategic advantage. Alternate companies can use this information to optimize bids against SpaceX for rocket launches.</a:t>
            </a:r>
          </a:p>
          <a:p>
            <a:pPr lvl="1">
              <a:spcBef>
                <a:spcPts val="1400"/>
              </a:spcBef>
            </a:pPr>
            <a:r>
              <a:rPr lang="en-US" sz="1800" dirty="0">
                <a:solidFill>
                  <a:schemeClr val="accent3">
                    <a:lumMod val="25000"/>
                  </a:schemeClr>
                </a:solidFill>
                <a:latin typeface="Abadi" panose="020B0604020104020204" pitchFamily="34" charset="0"/>
              </a:rPr>
              <a:t>Data-driven Decision Making: Leveraging data science methodologies, we aim to analyze Falcon 9 landing data, create insightful visualizations, and build machine learning models to enhance business decision-making processes.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5DECF069-23FC-571E-4C3E-92FFE4D83B7A}"/>
              </a:ext>
            </a:extLst>
          </p:cNvPr>
          <p:cNvPicPr>
            <a:picLocks noChangeAspect="1"/>
          </p:cNvPicPr>
          <p:nvPr/>
        </p:nvPicPr>
        <p:blipFill>
          <a:blip r:embed="rId3"/>
          <a:stretch>
            <a:fillRect/>
          </a:stretch>
        </p:blipFill>
        <p:spPr>
          <a:xfrm>
            <a:off x="538480" y="2204313"/>
            <a:ext cx="11115040" cy="42228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Launch Outcome scatter plot for all sites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FA380039-32BF-C681-CFB4-5A2057204268}"/>
              </a:ext>
            </a:extLst>
          </p:cNvPr>
          <p:cNvPicPr>
            <a:picLocks noChangeAspect="1"/>
          </p:cNvPicPr>
          <p:nvPr/>
        </p:nvPicPr>
        <p:blipFill>
          <a:blip r:embed="rId3"/>
          <a:stretch>
            <a:fillRect/>
          </a:stretch>
        </p:blipFill>
        <p:spPr>
          <a:xfrm>
            <a:off x="734028" y="2306320"/>
            <a:ext cx="10046977" cy="42224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650842"/>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Logistic regression seems to have the highest accuracy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ED65D1D-9755-7B0A-9158-6D3F3675F338}"/>
              </a:ext>
            </a:extLst>
          </p:cNvPr>
          <p:cNvPicPr>
            <a:picLocks noChangeAspect="1"/>
          </p:cNvPicPr>
          <p:nvPr/>
        </p:nvPicPr>
        <p:blipFill>
          <a:blip r:embed="rId3"/>
          <a:stretch>
            <a:fillRect/>
          </a:stretch>
        </p:blipFill>
        <p:spPr>
          <a:xfrm>
            <a:off x="4650593" y="2304961"/>
            <a:ext cx="5715294" cy="346727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81760"/>
            <a:ext cx="9477960" cy="44872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A3B11AC-F1FD-10C3-F0DF-1C51AA94ABBD}"/>
              </a:ext>
            </a:extLst>
          </p:cNvPr>
          <p:cNvPicPr>
            <a:picLocks noChangeAspect="1"/>
          </p:cNvPicPr>
          <p:nvPr/>
        </p:nvPicPr>
        <p:blipFill>
          <a:blip r:embed="rId3"/>
          <a:stretch>
            <a:fillRect/>
          </a:stretch>
        </p:blipFill>
        <p:spPr>
          <a:xfrm>
            <a:off x="3029094" y="2235200"/>
            <a:ext cx="5606906" cy="40841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2720"/>
            <a:ext cx="10334869" cy="487663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Cost Determination: Understand the potential cost of a Falcon 9 launch by predicting the success of the first-stage landing.</a:t>
            </a:r>
          </a:p>
          <a:p>
            <a:pPr>
              <a:lnSpc>
                <a:spcPct val="100000"/>
              </a:lnSpc>
              <a:spcBef>
                <a:spcPts val="1400"/>
              </a:spcBef>
            </a:pPr>
            <a:r>
              <a:rPr lang="en-US" sz="2200" dirty="0">
                <a:solidFill>
                  <a:schemeClr val="accent3">
                    <a:lumMod val="25000"/>
                  </a:schemeClr>
                </a:solidFill>
                <a:latin typeface="Abadi" panose="020B0604020104020204" pitchFamily="34" charset="0"/>
              </a:rPr>
              <a:t>Competitive Bidding: Provide valuable insights for companies interested in bidding against SpaceX for rocket launches.</a:t>
            </a:r>
          </a:p>
          <a:p>
            <a:pPr>
              <a:lnSpc>
                <a:spcPct val="100000"/>
              </a:lnSpc>
              <a:spcBef>
                <a:spcPts val="1400"/>
              </a:spcBef>
            </a:pPr>
            <a:r>
              <a:rPr lang="en-US" sz="2200" dirty="0">
                <a:solidFill>
                  <a:schemeClr val="accent3">
                    <a:lumMod val="25000"/>
                  </a:schemeClr>
                </a:solidFill>
                <a:latin typeface="Abadi" panose="020B0604020104020204" pitchFamily="34" charset="0"/>
              </a:rPr>
              <a:t>Data Exploration and Manipulation: Develop Python code to manipulate and analyze data, converting JSON files into Pandas data frames.</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(EDA): Apply data science methodologies to define and formulate real-world business problems, exploring data insights.</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for Prediction: Utilize machine learning techniques to determine the success of the Falcon 9 first-stage landing.</a:t>
            </a:r>
          </a:p>
          <a:p>
            <a:pPr>
              <a:lnSpc>
                <a:spcPct val="100000"/>
              </a:lnSpc>
              <a:spcBef>
                <a:spcPts val="1400"/>
              </a:spcBef>
            </a:pPr>
            <a:r>
              <a:rPr lang="en-US" sz="2200" dirty="0">
                <a:solidFill>
                  <a:schemeClr val="accent3">
                    <a:lumMod val="25000"/>
                  </a:schemeClr>
                </a:solidFill>
                <a:latin typeface="Abadi" panose="020B0604020104020204" pitchFamily="34" charset="0"/>
              </a:rPr>
              <a:t>Optimization Strategies: Optimize hyperparameters for Support Vector Machines (SVM), Classification Trees, and Logistic Regression to identify the most accurate predictive model.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RESTful API and Web Scraping and then data was converted to data frames using the pandas library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 Identified and handled missing or inconsistent data points to ensure data integrity and organized the dataset for coherence, streamlining it for subsequent analyses.</a:t>
            </a:r>
          </a:p>
          <a:p>
            <a:pPr lvl="1">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Splitting into training and testing sets, training the models, carrying out hyperparameter tuning and model evaluation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Identify Data Source: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Define the target data related to Falcon 9 first-stage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Identify relevant APIs and web sources providing this information.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API Integration: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Establish connections with the identified RESTful API.</a:t>
            </a:r>
          </a:p>
          <a:p>
            <a:pPr>
              <a:lnSpc>
                <a:spcPct val="100000"/>
              </a:lnSpc>
              <a:spcBef>
                <a:spcPts val="1400"/>
              </a:spcBef>
            </a:pPr>
            <a:r>
              <a:rPr lang="en-US" sz="2200" dirty="0">
                <a:solidFill>
                  <a:schemeClr val="accent3">
                    <a:lumMod val="25000"/>
                  </a:schemeClr>
                </a:solidFill>
                <a:latin typeface="Abadi" panose="020B0604020104020204" pitchFamily="34" charset="0"/>
              </a:rPr>
              <a:t>Retrieve real-time and historical data on Falcon 9 launches.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Request and parse the SpaceX launch data using the GET request </a:t>
            </a:r>
            <a:r>
              <a:rPr lang="en-US" sz="2200" dirty="0">
                <a:solidFill>
                  <a:srgbClr val="1C7DDB"/>
                </a:solidFill>
                <a:latin typeface="Abadi"/>
                <a:sym typeface="Wingdings" panose="05000000000000000000" pitchFamily="2" charset="2"/>
              </a:rPr>
              <a:t> Filter the </a:t>
            </a:r>
            <a:r>
              <a:rPr lang="en-US" sz="2200" dirty="0" err="1">
                <a:solidFill>
                  <a:srgbClr val="1C7DDB"/>
                </a:solidFill>
                <a:latin typeface="Abadi"/>
                <a:sym typeface="Wingdings" panose="05000000000000000000" pitchFamily="2" charset="2"/>
              </a:rPr>
              <a:t>dataframe</a:t>
            </a:r>
            <a:r>
              <a:rPr lang="en-US" sz="2200" dirty="0">
                <a:solidFill>
                  <a:srgbClr val="1C7DDB"/>
                </a:solidFill>
                <a:latin typeface="Abadi"/>
                <a:sym typeface="Wingdings" panose="05000000000000000000" pitchFamily="2" charset="2"/>
              </a:rPr>
              <a:t> to only include Falcon 9 launches Dealing with Missing Values</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latin typeface="Abadi" panose="020B0604020104020204" pitchFamily="34" charset="0"/>
                <a:hlinkClick r:id="rId3"/>
              </a:rPr>
              <a:t>https://github.com/Aundre-Senarathna/IBM-Applied-Data-Science-Capstone/blob/main/jupyter-labs-spacex-data-collection-api.ipynb</a:t>
            </a:r>
            <a:endParaRPr lang="en-US" sz="2200" dirty="0">
              <a:solidFill>
                <a:srgbClr val="1C7D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https://github.com/Aundre-Senarathna/IBM-Applied-Data-Science-Capstone/blob/main/jupyter-labs-webscraping.ipynb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Request the Falcon9 Launch Wiki page from its URL </a:t>
            </a:r>
            <a:r>
              <a:rPr lang="en-US" sz="2200" dirty="0">
                <a:solidFill>
                  <a:srgbClr val="1C7DDB"/>
                </a:solidFill>
                <a:latin typeface="Abadi"/>
                <a:sym typeface="Wingdings" panose="05000000000000000000" pitchFamily="2" charset="2"/>
              </a:rPr>
              <a:t> Extract all column/variable names from the HTML table header  Create a data frame by parsing the launch HTML tables</a:t>
            </a: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177</TotalTime>
  <Words>1904</Words>
  <Application>Microsoft Office PowerPoint</Application>
  <PresentationFormat>Widescreen</PresentationFormat>
  <Paragraphs>215</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Aundre Senarathna</cp:lastModifiedBy>
  <cp:revision>212</cp:revision>
  <dcterms:created xsi:type="dcterms:W3CDTF">2021-04-29T18:58:34Z</dcterms:created>
  <dcterms:modified xsi:type="dcterms:W3CDTF">2023-12-03T12:00:36Z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